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5" r:id="rId4"/>
    <p:sldId id="259" r:id="rId5"/>
    <p:sldId id="279" r:id="rId6"/>
    <p:sldId id="280" r:id="rId7"/>
    <p:sldId id="281" r:id="rId8"/>
    <p:sldId id="282" r:id="rId9"/>
    <p:sldId id="283" r:id="rId10"/>
    <p:sldId id="286" r:id="rId11"/>
    <p:sldId id="284" r:id="rId12"/>
    <p:sldId id="285" r:id="rId13"/>
    <p:sldId id="274" r:id="rId14"/>
    <p:sldId id="27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60" r:id="rId24"/>
    <p:sldId id="276" r:id="rId25"/>
    <p:sldId id="261" r:id="rId26"/>
    <p:sldId id="265" r:id="rId27"/>
    <p:sldId id="267" r:id="rId28"/>
    <p:sldId id="266" r:id="rId29"/>
    <p:sldId id="268" r:id="rId30"/>
    <p:sldId id="270" r:id="rId31"/>
    <p:sldId id="263" r:id="rId32"/>
    <p:sldId id="297" r:id="rId33"/>
    <p:sldId id="272" r:id="rId34"/>
    <p:sldId id="278" r:id="rId35"/>
    <p:sldId id="269" r:id="rId36"/>
    <p:sldId id="277" r:id="rId37"/>
    <p:sldId id="296" r:id="rId38"/>
    <p:sldId id="273" r:id="rId39"/>
    <p:sldId id="29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A68F5-46D5-4FDD-B405-7181F84C6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EE1174-97C0-48C4-95FC-C67838A3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FD2BEB-C548-42E7-A7F8-B22B6707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7DA3B7-568A-49A7-B0E5-156A50D7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4E463E-8526-4812-AC23-90C03574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3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33897-C776-4092-BA65-6B68ED0D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4AFDD4-7523-49B1-AFB9-848E44A0F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624925-CBF0-4FBB-BDB6-5AB2D23A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C839D-C4A8-4EF4-99A1-565630CA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75F8AD-827A-41D9-9116-553FAF3C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20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868A5A-C302-4C68-B5BD-422080095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C208EB-F83C-40DB-A54D-2442F64AE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71AA11-8BD5-419C-A53A-CC0DAE47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374DA4-255B-42A0-A143-84DD1EAA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10227D-7671-4190-9BE2-A09E7379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9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D707B-A284-49C2-83BA-5608D471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952EC5-9D0F-4BBC-96F7-8A0B8380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BF89A7-92D3-4E70-8B22-7216DF53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0F8923-2C4D-4AAF-9182-E2DD779A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9B7096-3E5B-4BE8-8F10-9245C3C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96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05524-E8B2-40BE-874A-47678905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5E79F3-E8D9-4A51-A201-6B0E02FD1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946B89-CB38-493D-A069-A6DA2DA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4134D-41AE-4C71-8A6C-4387F3AC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5D156B-DBFF-4345-A85F-4244D7CF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72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B4029-087A-4143-A6D0-6AA65715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185DD-7CDA-4C16-8399-42B9C7E75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191A9A-6F8A-48D0-BD32-A4EE680C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373FBD-EF9B-403F-AB72-EC8C143A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7C03D5-4397-4B2C-9EE0-9A144F0A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289B7D-C36E-485F-BE3E-56CC783D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18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485CF-9456-4062-B8BE-B7214900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1492E0-BBB3-4A64-AE54-DC9B1ED56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1AED82-4C9B-4C85-B7BA-FD09D1B7F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044B39-56C2-4BF1-9080-EC90CBBFB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8E68E6-2E2A-454D-A85A-D8C3C9C34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951597-C625-4610-AC1E-BAC6C68F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FCCBA4-1A2F-47D8-9CDD-F15C7FBF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B05057-059F-4750-A265-D4AB8F28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93E6D-1A04-4226-898F-6F0B5C09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68950F-2EFC-4FC5-8818-8C9FE686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FE67EE-1F70-494C-BF3D-982EEF87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FD8739-EE47-4F53-9E3C-77EFF907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79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5A740B-B85B-4E83-9D41-CEE61761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2DA54C-72EB-4BD7-88B4-CF11553B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F1E2F8-263C-4279-8514-D92C186C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2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9499D-2BA4-4B2A-B93F-2D66D9B0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AB1C60-8FAD-49F5-8773-3908E848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11F233-1A93-4A1B-A1E1-30228AED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D9D450-C691-49AE-8B7F-8F446D78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64A0B3-838A-41DF-BD69-A11CEC16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285623-A54D-40E8-87FB-DCB62CF8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7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06DF3-9C6C-44DF-9727-098A5D87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9B0009-575D-45CE-86CA-3C4FB407E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83E130-205E-4753-9470-A6CE5B156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D87E93-E4E9-4E9C-A229-62824FA4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4B5AD0-2CA6-41CB-B895-9D74CAEA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973C1A-0C15-4E23-9EC0-F2026465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02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5D4DDF-6E00-4362-AE49-6440DE0F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41806F-7216-42D7-85E9-B78778B52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056D33-02DF-4850-8490-365799E03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D8C3-3C3E-4953-86A7-D73D4FC295C0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47AC06-262B-4C20-9287-E12D2AEB2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B29908-C3F6-450F-B3F4-273AF068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A081-15E4-458F-859D-2FEFACA62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6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8145-3053-42EE-B590-0BFD47A2A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SEMINÁRIO de LÂMINAS - Neuropatologia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F9FC9E-647B-4991-8430-945493DF3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/>
              <a:t>Luiz G. C. A. de Lima, MD, </a:t>
            </a:r>
            <a:r>
              <a:rPr lang="pt-BR" b="1" dirty="0" err="1"/>
              <a:t>MSc</a:t>
            </a:r>
            <a:endParaRPr lang="pt-BR" b="1" dirty="0"/>
          </a:p>
          <a:p>
            <a:r>
              <a:rPr lang="pt-BR" dirty="0"/>
              <a:t>médico patologista – Hospital das Clínicas da Universidade de São Paulo (ICESP e IOT)</a:t>
            </a:r>
          </a:p>
          <a:p>
            <a:r>
              <a:rPr lang="pt-BR" dirty="0"/>
              <a:t>Hospital Sírio Libanês </a:t>
            </a:r>
          </a:p>
          <a:p>
            <a:r>
              <a:rPr lang="pt-BR" dirty="0"/>
              <a:t>luiz.gcalima@hsl.org.br</a:t>
            </a:r>
          </a:p>
        </p:txBody>
      </p:sp>
    </p:spTree>
    <p:extLst>
      <p:ext uri="{BB962C8B-B14F-4D97-AF65-F5344CB8AC3E}">
        <p14:creationId xmlns:p14="http://schemas.microsoft.com/office/powerpoint/2010/main" val="310641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14F7C62-E17B-676E-26A2-28B09909C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1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F1B0CB-0ABA-E6E9-CCEE-BCADD3E87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5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ADD3FDD-DA16-D730-A071-C95AB141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6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25B0EA2-C146-F807-1B02-C8DA6B86A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IMPRESSÃO</a:t>
            </a:r>
            <a:r>
              <a:rPr lang="pt-BR" dirty="0"/>
              <a:t> (aspectos morfológicos (H.E.))</a:t>
            </a:r>
          </a:p>
          <a:p>
            <a:pPr marL="0" indent="0">
              <a:buNone/>
            </a:pPr>
            <a:r>
              <a:rPr lang="pt-BR" b="1" dirty="0"/>
              <a:t>Glioma de alto grau histológico, sem outras especificações, de fenótipo ambíguo e com áreas de necrose</a:t>
            </a:r>
          </a:p>
          <a:p>
            <a:pPr marL="0" indent="0">
              <a:buNone/>
            </a:pPr>
            <a:r>
              <a:rPr lang="pt-BR" dirty="0"/>
              <a:t>   componente predominante de fenótipo </a:t>
            </a:r>
            <a:r>
              <a:rPr lang="pt-BR" dirty="0" err="1"/>
              <a:t>astrocitário</a:t>
            </a:r>
            <a:r>
              <a:rPr lang="pt-BR" dirty="0"/>
              <a:t>-símile e com características de alto grau      </a:t>
            </a:r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sz="2400" dirty="0"/>
              <a:t>alta celularidade, pleomorfismo intenso com componente </a:t>
            </a:r>
            <a:r>
              <a:rPr lang="pt-BR" sz="2400" dirty="0" err="1"/>
              <a:t>gigantocelular</a:t>
            </a:r>
            <a:r>
              <a:rPr lang="pt-BR" sz="2400" dirty="0"/>
              <a:t>, acima de 30 figuras de mitose em 10 campos microscópico contíguos de grande aumento (400x/0,56mm de diâmetro) e áreas de necrose </a:t>
            </a:r>
            <a:r>
              <a:rPr lang="pt-BR" sz="2400" dirty="0" err="1"/>
              <a:t>coagulativa</a:t>
            </a:r>
            <a:r>
              <a:rPr lang="pt-BR" sz="2400" dirty="0"/>
              <a:t> de padrão tumoral</a:t>
            </a:r>
          </a:p>
          <a:p>
            <a:pPr marL="0" indent="0">
              <a:buNone/>
            </a:pPr>
            <a:r>
              <a:rPr lang="pt-BR" dirty="0"/>
              <a:t>   componente minoritário de fenótipo </a:t>
            </a:r>
            <a:r>
              <a:rPr lang="pt-BR" dirty="0" err="1"/>
              <a:t>oligodendroglial</a:t>
            </a:r>
            <a:r>
              <a:rPr lang="pt-BR" dirty="0"/>
              <a:t>-símile e com características de baixo grau</a:t>
            </a:r>
          </a:p>
          <a:p>
            <a:pPr marL="0" indent="0">
              <a:buNone/>
            </a:pPr>
            <a:r>
              <a:rPr lang="pt-BR" dirty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7645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E2ED2D-F734-05B3-389D-CC3B7B5A4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8DA0039-2955-A884-3B20-8CAAA1A47934}"/>
              </a:ext>
            </a:extLst>
          </p:cNvPr>
          <p:cNvSpPr txBox="1"/>
          <p:nvPr/>
        </p:nvSpPr>
        <p:spPr>
          <a:xfrm>
            <a:off x="9707024" y="6273225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IDH1 (R132H)</a:t>
            </a:r>
          </a:p>
        </p:txBody>
      </p:sp>
    </p:spTree>
    <p:extLst>
      <p:ext uri="{BB962C8B-B14F-4D97-AF65-F5344CB8AC3E}">
        <p14:creationId xmlns:p14="http://schemas.microsoft.com/office/powerpoint/2010/main" val="248661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EA3817-5B9A-3AB2-A4CE-390017CF1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F5BE0A-DC33-393C-0B37-DE1530406F53}"/>
              </a:ext>
            </a:extLst>
          </p:cNvPr>
          <p:cNvSpPr txBox="1"/>
          <p:nvPr/>
        </p:nvSpPr>
        <p:spPr>
          <a:xfrm>
            <a:off x="11130491" y="6448911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ATRX</a:t>
            </a:r>
          </a:p>
        </p:txBody>
      </p:sp>
    </p:spTree>
    <p:extLst>
      <p:ext uri="{BB962C8B-B14F-4D97-AF65-F5344CB8AC3E}">
        <p14:creationId xmlns:p14="http://schemas.microsoft.com/office/powerpoint/2010/main" val="627066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B022BFE-9B69-2B94-1765-645A4DDB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3545F5B-799E-19F0-FECE-C8A6EC8DD85C}"/>
              </a:ext>
            </a:extLst>
          </p:cNvPr>
          <p:cNvSpPr txBox="1"/>
          <p:nvPr/>
        </p:nvSpPr>
        <p:spPr>
          <a:xfrm>
            <a:off x="11410121" y="6276636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p53</a:t>
            </a:r>
          </a:p>
        </p:txBody>
      </p:sp>
    </p:spTree>
    <p:extLst>
      <p:ext uri="{BB962C8B-B14F-4D97-AF65-F5344CB8AC3E}">
        <p14:creationId xmlns:p14="http://schemas.microsoft.com/office/powerpoint/2010/main" val="312094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BF11AED-F47E-8D1F-7855-B4449B467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4"/>
            <a:ext cx="12192000" cy="67652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E717F8-F0C8-8FF3-5B77-C5502284A01A}"/>
              </a:ext>
            </a:extLst>
          </p:cNvPr>
          <p:cNvSpPr txBox="1"/>
          <p:nvPr/>
        </p:nvSpPr>
        <p:spPr>
          <a:xfrm>
            <a:off x="11292395" y="6273225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ki67</a:t>
            </a:r>
          </a:p>
        </p:txBody>
      </p:sp>
    </p:spTree>
    <p:extLst>
      <p:ext uri="{BB962C8B-B14F-4D97-AF65-F5344CB8AC3E}">
        <p14:creationId xmlns:p14="http://schemas.microsoft.com/office/powerpoint/2010/main" val="377878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35CCC8-81E6-2C49-3C0F-584DF44B56B5}"/>
              </a:ext>
            </a:extLst>
          </p:cNvPr>
          <p:cNvSpPr txBox="1"/>
          <p:nvPr/>
        </p:nvSpPr>
        <p:spPr>
          <a:xfrm>
            <a:off x="5181601" y="3013501"/>
            <a:ext cx="67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6768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AB0A987-A086-C385-1735-ED2BEF131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D4DA85-DF7C-3A3F-8568-186483B533C7}"/>
              </a:ext>
            </a:extLst>
          </p:cNvPr>
          <p:cNvSpPr txBox="1"/>
          <p:nvPr/>
        </p:nvSpPr>
        <p:spPr>
          <a:xfrm>
            <a:off x="9707024" y="6273225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IDH1 (R132H)</a:t>
            </a:r>
          </a:p>
        </p:txBody>
      </p:sp>
    </p:spTree>
    <p:extLst>
      <p:ext uri="{BB962C8B-B14F-4D97-AF65-F5344CB8AC3E}">
        <p14:creationId xmlns:p14="http://schemas.microsoft.com/office/powerpoint/2010/main" val="406424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0856D3-766A-4EBD-8005-F0FE1FFE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80" y="640636"/>
            <a:ext cx="10515600" cy="5879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História clínica</a:t>
            </a:r>
          </a:p>
          <a:p>
            <a:pPr marL="0" indent="0">
              <a:buNone/>
            </a:pPr>
            <a:r>
              <a:rPr lang="pt-BR" b="1" dirty="0"/>
              <a:t>sexo feminino, 57 anos</a:t>
            </a:r>
          </a:p>
          <a:p>
            <a:pPr marL="0" indent="0">
              <a:buNone/>
            </a:pPr>
            <a:r>
              <a:rPr lang="pt-BR" b="1" dirty="0"/>
              <a:t>setembro/2005 </a:t>
            </a:r>
            <a:r>
              <a:rPr lang="pt-BR" dirty="0"/>
              <a:t>– crise convulsiva durante a gestação; abordagem – glioma de baixo grau (</a:t>
            </a:r>
            <a:r>
              <a:rPr lang="pt-BR" dirty="0" err="1"/>
              <a:t>oligodendroglioma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março/2024 </a:t>
            </a:r>
            <a:r>
              <a:rPr lang="pt-BR" dirty="0"/>
              <a:t>– recidiva </a:t>
            </a:r>
            <a:r>
              <a:rPr lang="pt-BR" dirty="0" err="1"/>
              <a:t>locorregional</a:t>
            </a:r>
            <a:r>
              <a:rPr lang="pt-BR" dirty="0"/>
              <a:t>, submetida a ressecção ampla (</a:t>
            </a:r>
            <a:r>
              <a:rPr lang="pt-BR" i="1" dirty="0" err="1"/>
              <a:t>gross</a:t>
            </a:r>
            <a:r>
              <a:rPr lang="pt-BR" i="1" dirty="0"/>
              <a:t> total</a:t>
            </a:r>
            <a:r>
              <a:rPr lang="pt-BR" dirty="0"/>
              <a:t>) com preservação da funcionalidade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164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FA4DDF2-0A62-8591-3255-3C07AB62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12ACABE-9A3D-50BA-42F9-C061E4364D6A}"/>
              </a:ext>
            </a:extLst>
          </p:cNvPr>
          <p:cNvSpPr txBox="1"/>
          <p:nvPr/>
        </p:nvSpPr>
        <p:spPr>
          <a:xfrm>
            <a:off x="11130491" y="6448911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ATRX</a:t>
            </a:r>
          </a:p>
        </p:txBody>
      </p:sp>
    </p:spTree>
    <p:extLst>
      <p:ext uri="{BB962C8B-B14F-4D97-AF65-F5344CB8AC3E}">
        <p14:creationId xmlns:p14="http://schemas.microsoft.com/office/powerpoint/2010/main" val="1043431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D57F7D-C7B8-62B9-8166-322F6C4C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CE0463C-D8B9-EE73-03AA-44E57C26E167}"/>
              </a:ext>
            </a:extLst>
          </p:cNvPr>
          <p:cNvSpPr txBox="1"/>
          <p:nvPr/>
        </p:nvSpPr>
        <p:spPr>
          <a:xfrm>
            <a:off x="11410121" y="6276636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p53</a:t>
            </a:r>
          </a:p>
        </p:txBody>
      </p:sp>
    </p:spTree>
    <p:extLst>
      <p:ext uri="{BB962C8B-B14F-4D97-AF65-F5344CB8AC3E}">
        <p14:creationId xmlns:p14="http://schemas.microsoft.com/office/powerpoint/2010/main" val="2095895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0405321-AA70-F8E5-DE14-A0A126FF2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A6C026-A909-F735-360B-999143705ADC}"/>
              </a:ext>
            </a:extLst>
          </p:cNvPr>
          <p:cNvSpPr txBox="1"/>
          <p:nvPr/>
        </p:nvSpPr>
        <p:spPr>
          <a:xfrm>
            <a:off x="11292395" y="6273225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ki67</a:t>
            </a:r>
          </a:p>
        </p:txBody>
      </p:sp>
    </p:spTree>
    <p:extLst>
      <p:ext uri="{BB962C8B-B14F-4D97-AF65-F5344CB8AC3E}">
        <p14:creationId xmlns:p14="http://schemas.microsoft.com/office/powerpoint/2010/main" val="225515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A68FDD-FBBA-4FF1-B881-1C1FA6EC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DIAGNÓSTICO</a:t>
            </a:r>
            <a:r>
              <a:rPr lang="pt-BR" dirty="0"/>
              <a:t> (aspectos morfológicos (HE) e </a:t>
            </a:r>
            <a:r>
              <a:rPr lang="pt-BR" dirty="0" err="1"/>
              <a:t>imunofenotípicos</a:t>
            </a:r>
            <a:r>
              <a:rPr lang="pt-BR" dirty="0"/>
              <a:t> (IHQ))</a:t>
            </a:r>
          </a:p>
          <a:p>
            <a:pPr marL="0" indent="0">
              <a:buNone/>
            </a:pPr>
            <a:r>
              <a:rPr lang="pt-BR" b="1" dirty="0"/>
              <a:t>Glioma de alto grau histológico, </a:t>
            </a:r>
            <a:r>
              <a:rPr lang="pt-BR" b="1" dirty="0" err="1"/>
              <a:t>IDHmt</a:t>
            </a:r>
            <a:r>
              <a:rPr lang="pt-BR" b="1" dirty="0"/>
              <a:t> </a:t>
            </a:r>
            <a:r>
              <a:rPr lang="pt-BR" sz="2000" dirty="0"/>
              <a:t>(variante canônica – R132H)</a:t>
            </a:r>
            <a:r>
              <a:rPr lang="pt-BR" dirty="0"/>
              <a:t>, </a:t>
            </a:r>
            <a:r>
              <a:rPr lang="pt-BR" b="1" dirty="0"/>
              <a:t>aspecto híbrido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b="1" dirty="0"/>
              <a:t>componente predominante de fenótipo </a:t>
            </a:r>
            <a:r>
              <a:rPr lang="pt-BR" b="1" dirty="0" err="1"/>
              <a:t>astrocitário</a:t>
            </a:r>
            <a:r>
              <a:rPr lang="pt-BR" b="1" dirty="0"/>
              <a:t>-símile, com características de alto grau com áreas de necrose </a:t>
            </a:r>
            <a:r>
              <a:rPr lang="pt-BR" dirty="0"/>
              <a:t>(grau 4 – OMS, 2021), p53-hiperexpresso e perda de expressão de ATRX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b="1" dirty="0"/>
              <a:t>componente minoritário de fenótipo </a:t>
            </a:r>
            <a:r>
              <a:rPr lang="pt-BR" b="1" dirty="0" err="1"/>
              <a:t>oligodendroglial</a:t>
            </a:r>
            <a:r>
              <a:rPr lang="pt-BR" dirty="0"/>
              <a:t>, com características de baixo grau, p53 e ATRX padrão inalterado</a:t>
            </a:r>
          </a:p>
          <a:p>
            <a:pPr marL="0" indent="0">
              <a:buNone/>
            </a:pPr>
            <a:r>
              <a:rPr lang="pt-BR" dirty="0"/>
              <a:t>                       </a:t>
            </a:r>
          </a:p>
          <a:p>
            <a:pPr marL="0" indent="0">
              <a:buNone/>
            </a:pPr>
            <a:r>
              <a:rPr lang="pt-BR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0644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0D4D36B-7920-0EA1-26A3-1E2C13E8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DIAGNÓSTICO</a:t>
            </a:r>
            <a:r>
              <a:rPr lang="pt-BR" dirty="0"/>
              <a:t> (aspectos morfológicos (HE) e </a:t>
            </a:r>
            <a:r>
              <a:rPr lang="pt-BR" dirty="0" err="1"/>
              <a:t>imunofenotípicos</a:t>
            </a:r>
            <a:r>
              <a:rPr lang="pt-BR" dirty="0"/>
              <a:t> (IHQ))</a:t>
            </a:r>
          </a:p>
          <a:p>
            <a:pPr marL="0" indent="0">
              <a:buNone/>
            </a:pPr>
            <a:r>
              <a:rPr lang="pt-BR" b="1" dirty="0"/>
              <a:t>Glioma de alto grau histológico, </a:t>
            </a:r>
            <a:r>
              <a:rPr lang="pt-BR" b="1" dirty="0" err="1"/>
              <a:t>IDHmt</a:t>
            </a:r>
            <a:r>
              <a:rPr lang="pt-BR" b="1" dirty="0"/>
              <a:t> </a:t>
            </a:r>
            <a:r>
              <a:rPr lang="pt-BR" sz="2000" dirty="0"/>
              <a:t>(variante canônica – R132H)</a:t>
            </a:r>
            <a:r>
              <a:rPr lang="pt-BR" dirty="0"/>
              <a:t>, </a:t>
            </a:r>
            <a:r>
              <a:rPr lang="pt-BR" b="1" dirty="0"/>
              <a:t>aspecto híbrido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b="1" dirty="0"/>
              <a:t>componente predominante de fenótipo </a:t>
            </a:r>
            <a:r>
              <a:rPr lang="pt-BR" b="1" dirty="0" err="1"/>
              <a:t>astrocitário</a:t>
            </a:r>
            <a:r>
              <a:rPr lang="pt-BR" b="1" dirty="0"/>
              <a:t>-símile, com características de alto grau com áreas de necrose </a:t>
            </a:r>
            <a:r>
              <a:rPr lang="pt-BR" dirty="0"/>
              <a:t>(grau 4 – OMS, 2021), p53-hiperexpresso e perda de expressão de ATRX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b="1" dirty="0"/>
              <a:t>componente minoritário de fenótipo </a:t>
            </a:r>
            <a:r>
              <a:rPr lang="pt-BR" b="1" dirty="0" err="1"/>
              <a:t>oligodendroglial</a:t>
            </a:r>
            <a:r>
              <a:rPr lang="pt-BR" dirty="0"/>
              <a:t>, com características de baixo grau, p53 e ATRX padrão inalterado</a:t>
            </a:r>
          </a:p>
          <a:p>
            <a:pPr marL="0" indent="0">
              <a:buNone/>
            </a:pPr>
            <a:r>
              <a:rPr lang="pt-BR" dirty="0"/>
              <a:t>                       </a:t>
            </a:r>
          </a:p>
          <a:p>
            <a:pPr marL="0" indent="0">
              <a:buNone/>
            </a:pPr>
            <a:r>
              <a:rPr lang="pt-BR" dirty="0"/>
              <a:t>                    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41A8A6E-1A54-CE12-FCAE-20D1B7A74E52}"/>
              </a:ext>
            </a:extLst>
          </p:cNvPr>
          <p:cNvSpPr/>
          <p:nvPr/>
        </p:nvSpPr>
        <p:spPr>
          <a:xfrm>
            <a:off x="530290" y="3154017"/>
            <a:ext cx="10823510" cy="1420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223516EB-A5C6-2DD4-85A0-7D960CDC9D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16D19DC-2CD1-69F6-EA65-FCD6964C0427}"/>
              </a:ext>
            </a:extLst>
          </p:cNvPr>
          <p:cNvGrpSpPr/>
          <p:nvPr/>
        </p:nvGrpSpPr>
        <p:grpSpPr>
          <a:xfrm>
            <a:off x="3763101" y="5272340"/>
            <a:ext cx="7421735" cy="1585660"/>
            <a:chOff x="3511311" y="5683152"/>
            <a:chExt cx="7421735" cy="15856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F4E0E43-0BC7-3A4B-F2B5-372ADC4B8F1A}"/>
                </a:ext>
              </a:extLst>
            </p:cNvPr>
            <p:cNvSpPr txBox="1"/>
            <p:nvPr/>
          </p:nvSpPr>
          <p:spPr>
            <a:xfrm>
              <a:off x="3511311" y="5683152"/>
              <a:ext cx="331462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/>
                <a:t>como prosseguir?</a:t>
              </a:r>
            </a:p>
            <a:p>
              <a:r>
                <a:rPr lang="pt-BR" sz="2000" b="1" dirty="0"/>
                <a:t>FISH – presença de </a:t>
              </a:r>
              <a:r>
                <a:rPr lang="pt-BR" sz="2000" b="1" dirty="0" err="1"/>
                <a:t>codeleção</a:t>
              </a:r>
              <a:endParaRPr lang="pt-BR" sz="2000" b="1" dirty="0"/>
            </a:p>
            <a:p>
              <a:r>
                <a:rPr lang="pt-BR" sz="2000" b="1" dirty="0"/>
                <a:t>            1p/19q</a:t>
              </a:r>
            </a:p>
            <a:p>
              <a:r>
                <a:rPr lang="pt-BR" sz="2000" b="1" dirty="0" err="1"/>
                <a:t>metilação</a:t>
              </a:r>
              <a:r>
                <a:rPr lang="pt-BR" sz="2000" b="1" dirty="0"/>
                <a:t> MGMT presente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A196B694-E4E4-9EBA-460D-38FEE1DB0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92" y="5691900"/>
              <a:ext cx="3953154" cy="1576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9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4278337-8E77-4958-806E-C3F330E3546C}"/>
              </a:ext>
            </a:extLst>
          </p:cNvPr>
          <p:cNvSpPr/>
          <p:nvPr/>
        </p:nvSpPr>
        <p:spPr>
          <a:xfrm>
            <a:off x="335902" y="3069771"/>
            <a:ext cx="10823510" cy="3293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F123AFF-DE5F-39A4-6650-C17CA30C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DIAGNÓSTICO</a:t>
            </a:r>
            <a:r>
              <a:rPr lang="pt-BR" dirty="0"/>
              <a:t> (aspectos morfológicos (HE) e </a:t>
            </a:r>
            <a:r>
              <a:rPr lang="pt-BR" dirty="0" err="1"/>
              <a:t>imunofenotípicos</a:t>
            </a:r>
            <a:r>
              <a:rPr lang="pt-BR" dirty="0"/>
              <a:t> (IHQ))</a:t>
            </a:r>
          </a:p>
          <a:p>
            <a:pPr marL="0" indent="0">
              <a:buNone/>
            </a:pPr>
            <a:r>
              <a:rPr lang="pt-BR" b="1" dirty="0"/>
              <a:t>Glioma de alto grau histológico, </a:t>
            </a:r>
            <a:r>
              <a:rPr lang="pt-BR" b="1" dirty="0" err="1"/>
              <a:t>IDHmt</a:t>
            </a:r>
            <a:r>
              <a:rPr lang="pt-BR" b="1" dirty="0"/>
              <a:t> </a:t>
            </a:r>
            <a:r>
              <a:rPr lang="pt-BR" sz="2000" dirty="0"/>
              <a:t>(canônico – R132H)</a:t>
            </a:r>
            <a:r>
              <a:rPr lang="pt-BR" dirty="0"/>
              <a:t>, </a:t>
            </a:r>
            <a:r>
              <a:rPr lang="pt-BR" b="1" dirty="0"/>
              <a:t>aspecto híbrido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b="1" dirty="0"/>
              <a:t>componente predominante de fenótipo </a:t>
            </a:r>
            <a:r>
              <a:rPr lang="pt-BR" b="1" dirty="0" err="1"/>
              <a:t>astrocitário</a:t>
            </a:r>
            <a:r>
              <a:rPr lang="pt-BR" b="1" dirty="0"/>
              <a:t>, com características de alto grau com áreas de necrose </a:t>
            </a:r>
            <a:r>
              <a:rPr lang="pt-BR" dirty="0"/>
              <a:t>(grau 4 – OMS, 2021), p53-hiperexpresso e perda de expressão de ATRX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b="1" dirty="0"/>
              <a:t>componente minoritário de fenótipo </a:t>
            </a:r>
            <a:r>
              <a:rPr lang="pt-BR" b="1" dirty="0" err="1"/>
              <a:t>oligodendroglial</a:t>
            </a:r>
            <a:r>
              <a:rPr lang="pt-BR" dirty="0"/>
              <a:t>, com características de baixo grau, p53 e ATRX padrão inalterado</a:t>
            </a:r>
          </a:p>
          <a:p>
            <a:pPr marL="0" indent="0">
              <a:buNone/>
            </a:pPr>
            <a:r>
              <a:rPr lang="pt-BR" dirty="0"/>
              <a:t>                       </a:t>
            </a:r>
          </a:p>
          <a:p>
            <a:pPr marL="0" indent="0">
              <a:buNone/>
            </a:pPr>
            <a:r>
              <a:rPr lang="pt-BR" dirty="0"/>
              <a:t>                     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4524586-A504-BC5E-8B7B-1940C020A617}"/>
              </a:ext>
            </a:extLst>
          </p:cNvPr>
          <p:cNvSpPr/>
          <p:nvPr/>
        </p:nvSpPr>
        <p:spPr>
          <a:xfrm>
            <a:off x="808582" y="4082554"/>
            <a:ext cx="10823510" cy="1420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914884-4D3E-7F95-5837-5B22D67DFACE}"/>
              </a:ext>
            </a:extLst>
          </p:cNvPr>
          <p:cNvSpPr txBox="1"/>
          <p:nvPr/>
        </p:nvSpPr>
        <p:spPr>
          <a:xfrm>
            <a:off x="2971800" y="5260774"/>
            <a:ext cx="449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como prosseguir?</a:t>
            </a:r>
          </a:p>
          <a:p>
            <a:r>
              <a:rPr lang="pt-BR" sz="2000" b="1" dirty="0"/>
              <a:t>    . sequenciamento (painel </a:t>
            </a:r>
            <a:r>
              <a:rPr lang="pt-BR" sz="2000" b="1" dirty="0" err="1"/>
              <a:t>multigênico</a:t>
            </a:r>
            <a:r>
              <a:rPr lang="pt-BR" sz="2000" b="1" dirty="0"/>
              <a:t>)</a:t>
            </a:r>
          </a:p>
          <a:p>
            <a:r>
              <a:rPr lang="pt-BR" sz="2000" b="1" dirty="0"/>
              <a:t>    . perfil de </a:t>
            </a:r>
            <a:r>
              <a:rPr lang="pt-BR" sz="2000" b="1" dirty="0" err="1"/>
              <a:t>metilação</a:t>
            </a:r>
            <a:endParaRPr lang="pt-BR" sz="2000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5D75B20-D22A-77AB-CB59-3DB9C2F6C8B9}"/>
              </a:ext>
            </a:extLst>
          </p:cNvPr>
          <p:cNvSpPr/>
          <p:nvPr/>
        </p:nvSpPr>
        <p:spPr>
          <a:xfrm>
            <a:off x="684245" y="5629402"/>
            <a:ext cx="10823510" cy="271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4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C14AE34-080E-4FB8-8A3F-89364769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79" y="640637"/>
            <a:ext cx="110088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História clínica</a:t>
            </a:r>
          </a:p>
          <a:p>
            <a:pPr marL="0" indent="0">
              <a:buNone/>
            </a:pPr>
            <a:r>
              <a:rPr lang="pt-BR" b="1" dirty="0"/>
              <a:t>sexo feminino, 57 anos</a:t>
            </a:r>
          </a:p>
          <a:p>
            <a:pPr marL="0" indent="0">
              <a:buNone/>
            </a:pPr>
            <a:r>
              <a:rPr lang="pt-BR" dirty="0"/>
              <a:t>setembro/2005</a:t>
            </a:r>
          </a:p>
          <a:p>
            <a:pPr marL="0" indent="0">
              <a:buNone/>
            </a:pPr>
            <a:r>
              <a:rPr lang="pt-BR" dirty="0"/>
              <a:t>                   </a:t>
            </a:r>
            <a:r>
              <a:rPr lang="pt-BR" b="1" dirty="0"/>
              <a:t>2014</a:t>
            </a:r>
            <a:r>
              <a:rPr lang="pt-BR" dirty="0"/>
              <a:t> – </a:t>
            </a:r>
            <a:r>
              <a:rPr lang="pt-BR" dirty="0" err="1"/>
              <a:t>temozolamida</a:t>
            </a:r>
            <a:r>
              <a:rPr lang="pt-BR" dirty="0"/>
              <a:t> </a:t>
            </a:r>
            <a:r>
              <a:rPr lang="pt-BR" sz="2000" dirty="0"/>
              <a:t>(11 ciclos)</a:t>
            </a:r>
          </a:p>
          <a:p>
            <a:pPr marL="0" indent="0">
              <a:buNone/>
            </a:pPr>
            <a:r>
              <a:rPr lang="pt-BR" dirty="0"/>
              <a:t>                   </a:t>
            </a:r>
            <a:r>
              <a:rPr lang="pt-BR" b="1" dirty="0"/>
              <a:t>2019/2020</a:t>
            </a:r>
            <a:r>
              <a:rPr lang="pt-BR" dirty="0"/>
              <a:t> – </a:t>
            </a:r>
            <a:r>
              <a:rPr lang="pt-BR" dirty="0" err="1"/>
              <a:t>temozolamida</a:t>
            </a:r>
            <a:r>
              <a:rPr lang="pt-BR" dirty="0"/>
              <a:t> </a:t>
            </a:r>
            <a:r>
              <a:rPr lang="pt-BR" sz="2000" dirty="0"/>
              <a:t>(5 ciclos)</a:t>
            </a:r>
          </a:p>
          <a:p>
            <a:pPr marL="0" indent="0">
              <a:buNone/>
            </a:pPr>
            <a:r>
              <a:rPr lang="pt-BR" b="1" dirty="0"/>
              <a:t>setembro/2021 </a:t>
            </a:r>
            <a:r>
              <a:rPr lang="pt-BR" dirty="0"/>
              <a:t>– </a:t>
            </a:r>
            <a:r>
              <a:rPr lang="pt-BR" dirty="0" err="1"/>
              <a:t>oligodendroglioma</a:t>
            </a:r>
            <a:r>
              <a:rPr lang="pt-BR" dirty="0"/>
              <a:t>, grau 3 </a:t>
            </a:r>
          </a:p>
          <a:p>
            <a:pPr marL="0" indent="0">
              <a:buNone/>
            </a:pPr>
            <a:r>
              <a:rPr lang="pt-BR" b="1" dirty="0"/>
              <a:t>novembro/2021 </a:t>
            </a:r>
            <a:r>
              <a:rPr lang="pt-BR" dirty="0"/>
              <a:t>– </a:t>
            </a:r>
            <a:r>
              <a:rPr lang="pt-BR" dirty="0" err="1"/>
              <a:t>temozolamida</a:t>
            </a:r>
            <a:r>
              <a:rPr lang="pt-BR" dirty="0"/>
              <a:t> </a:t>
            </a:r>
            <a:r>
              <a:rPr lang="pt-BR" sz="2000" dirty="0"/>
              <a:t>(10 ciclos)</a:t>
            </a:r>
          </a:p>
          <a:p>
            <a:pPr marL="0" indent="0">
              <a:buNone/>
            </a:pPr>
            <a:r>
              <a:rPr lang="pt-BR" dirty="0"/>
              <a:t>                   </a:t>
            </a:r>
            <a:r>
              <a:rPr lang="pt-BR" b="1" dirty="0"/>
              <a:t>2022</a:t>
            </a:r>
            <a:r>
              <a:rPr lang="pt-BR" dirty="0"/>
              <a:t> – radioterapia </a:t>
            </a:r>
            <a:r>
              <a:rPr lang="pt-BR" sz="2000" dirty="0"/>
              <a:t>(15 x 3.0Gy em áreas captantes; 15 x 2,5Gy nas demais)</a:t>
            </a:r>
          </a:p>
          <a:p>
            <a:pPr marL="0" indent="0">
              <a:buNone/>
            </a:pPr>
            <a:r>
              <a:rPr lang="pt-BR" dirty="0"/>
              <a:t>março/2024</a:t>
            </a:r>
          </a:p>
        </p:txBody>
      </p:sp>
    </p:spTree>
    <p:extLst>
      <p:ext uri="{BB962C8B-B14F-4D97-AF65-F5344CB8AC3E}">
        <p14:creationId xmlns:p14="http://schemas.microsoft.com/office/powerpoint/2010/main" val="214841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C788463-BE5D-A4CC-6031-ADE5B27F8AFE}"/>
              </a:ext>
            </a:extLst>
          </p:cNvPr>
          <p:cNvSpPr txBox="1"/>
          <p:nvPr/>
        </p:nvSpPr>
        <p:spPr>
          <a:xfrm>
            <a:off x="10323438" y="6467061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(PMID: 34859225)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C309E6E-5D2E-43B8-993D-33BAF3B1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1" y="593172"/>
            <a:ext cx="10515600" cy="4879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glioma </a:t>
            </a:r>
            <a:r>
              <a:rPr lang="pt-BR" b="1" dirty="0" err="1"/>
              <a:t>radioinduzido</a:t>
            </a:r>
            <a:r>
              <a:rPr lang="pt-BR" b="1" dirty="0"/>
              <a:t> (RIG)?</a:t>
            </a:r>
          </a:p>
          <a:p>
            <a:pPr marL="0" indent="0">
              <a:buNone/>
            </a:pPr>
            <a:r>
              <a:rPr lang="pt-BR" dirty="0"/>
              <a:t>     </a:t>
            </a:r>
            <a:r>
              <a:rPr lang="pt-BR" sz="2400" dirty="0"/>
              <a:t>agressão ao DNA (física e química)/ - radicais livres) &gt; quebra de fita única ou fita dupla do DNA</a:t>
            </a:r>
          </a:p>
          <a:p>
            <a:pPr marL="0" indent="0">
              <a:buNone/>
            </a:pPr>
            <a:r>
              <a:rPr lang="pt-BR" sz="2400" dirty="0"/>
              <a:t>       sobrevida global mediana – 11 meses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critérios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- ocorrer no </a:t>
            </a:r>
            <a:r>
              <a:rPr lang="pt-BR" b="1" dirty="0"/>
              <a:t>sítio de irradiação</a:t>
            </a:r>
          </a:p>
          <a:p>
            <a:pPr>
              <a:buFontTx/>
              <a:buChar char="-"/>
            </a:pPr>
            <a:r>
              <a:rPr lang="pt-BR" b="1" dirty="0"/>
              <a:t>aspecto histológico distinto</a:t>
            </a:r>
            <a:r>
              <a:rPr lang="pt-BR" dirty="0"/>
              <a:t> da neoplasia tratada</a:t>
            </a:r>
          </a:p>
          <a:p>
            <a:pPr>
              <a:buFontTx/>
              <a:buChar char="-"/>
            </a:pPr>
            <a:r>
              <a:rPr lang="pt-BR" b="1" dirty="0"/>
              <a:t>não explicado por síndrome hereditária de predisposição a neoplasias</a:t>
            </a:r>
          </a:p>
          <a:p>
            <a:pPr>
              <a:buFontTx/>
              <a:buChar char="-"/>
            </a:pPr>
            <a:r>
              <a:rPr lang="pt-BR" b="1" dirty="0"/>
              <a:t>tempo de latência</a:t>
            </a:r>
            <a:r>
              <a:rPr lang="pt-BR" dirty="0"/>
              <a:t>: em geral, </a:t>
            </a:r>
            <a:r>
              <a:rPr lang="pt-BR" b="1" dirty="0"/>
              <a:t>prolongado</a:t>
            </a:r>
            <a:r>
              <a:rPr lang="pt-BR" dirty="0"/>
              <a:t> &gt; mediana – 9 anos </a:t>
            </a:r>
          </a:p>
          <a:p>
            <a:pPr>
              <a:buFontTx/>
              <a:buChar char="-"/>
            </a:pPr>
            <a:endParaRPr lang="pt-BR" dirty="0"/>
          </a:p>
          <a:p>
            <a:pPr lvl="8">
              <a:buFontTx/>
              <a:buChar char="-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663A4C-0C51-708B-3509-D77FFA7C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95" y="240844"/>
            <a:ext cx="4043441" cy="66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34433-B982-48AC-B1BB-3282BFE83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5" y="622852"/>
            <a:ext cx="10810461" cy="58972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5100" b="1" dirty="0"/>
              <a:t>glioma </a:t>
            </a:r>
            <a:r>
              <a:rPr lang="pt-BR" sz="5100" b="1" dirty="0" err="1"/>
              <a:t>radioinduzido</a:t>
            </a:r>
            <a:r>
              <a:rPr lang="pt-BR" sz="5100" b="1" dirty="0"/>
              <a:t> (RIG)?</a:t>
            </a:r>
          </a:p>
          <a:p>
            <a:pPr marL="0" indent="0">
              <a:buNone/>
            </a:pPr>
            <a:r>
              <a:rPr lang="pt-BR" sz="4000" dirty="0"/>
              <a:t>   </a:t>
            </a:r>
            <a:r>
              <a:rPr lang="pt-BR" sz="3200" dirty="0"/>
              <a:t>    </a:t>
            </a:r>
            <a:r>
              <a:rPr lang="pt-BR" sz="3400" dirty="0"/>
              <a:t>~ molecularmente semelhantes a gliomas pediátricos de alto grau, RTK1</a:t>
            </a:r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r>
              <a:rPr lang="pt-BR" sz="4500" dirty="0"/>
              <a:t>   </a:t>
            </a:r>
            <a:r>
              <a:rPr lang="pt-BR" sz="4500" b="1" dirty="0"/>
              <a:t>cariótipo complexo</a:t>
            </a:r>
          </a:p>
          <a:p>
            <a:pPr marL="0" indent="0">
              <a:buNone/>
            </a:pPr>
            <a:r>
              <a:rPr lang="pt-BR" sz="4500" dirty="0"/>
              <a:t>       perdas 1p, 13q, 14p e 14q</a:t>
            </a:r>
          </a:p>
          <a:p>
            <a:pPr marL="0" indent="0">
              <a:buNone/>
            </a:pPr>
            <a:r>
              <a:rPr lang="pt-BR" sz="4500" dirty="0"/>
              <a:t>       ganhos 1p e 9q</a:t>
            </a:r>
          </a:p>
          <a:p>
            <a:pPr marL="0" indent="0">
              <a:buNone/>
            </a:pPr>
            <a:r>
              <a:rPr lang="pt-BR" sz="4500" dirty="0"/>
              <a:t>   </a:t>
            </a:r>
            <a:r>
              <a:rPr lang="pt-BR" sz="4500" b="1" dirty="0"/>
              <a:t>mutação </a:t>
            </a:r>
            <a:r>
              <a:rPr lang="pt-BR" sz="4500" b="1" i="1" dirty="0"/>
              <a:t>PDGFRA</a:t>
            </a:r>
            <a:r>
              <a:rPr lang="pt-BR" sz="4500" b="1" dirty="0"/>
              <a:t> </a:t>
            </a:r>
            <a:r>
              <a:rPr lang="pt-BR" sz="4500" dirty="0"/>
              <a:t>(45%) </a:t>
            </a:r>
            <a:r>
              <a:rPr lang="pt-BR" sz="4500" b="1" dirty="0"/>
              <a:t>ou </a:t>
            </a:r>
            <a:r>
              <a:rPr lang="pt-BR" sz="4500" b="1" i="1" dirty="0"/>
              <a:t>TP53</a:t>
            </a:r>
            <a:r>
              <a:rPr lang="pt-BR" sz="4500" b="1" dirty="0"/>
              <a:t> </a:t>
            </a:r>
            <a:r>
              <a:rPr lang="pt-BR" sz="4500" dirty="0"/>
              <a:t>(50 – 60%)</a:t>
            </a:r>
          </a:p>
          <a:p>
            <a:pPr marL="0" indent="0">
              <a:buNone/>
            </a:pPr>
            <a:r>
              <a:rPr lang="pt-BR" sz="4500" b="1" dirty="0"/>
              <a:t>   amplificação </a:t>
            </a:r>
            <a:r>
              <a:rPr lang="pt-BR" sz="4500" b="1" i="1" dirty="0"/>
              <a:t>PDGFRA</a:t>
            </a:r>
            <a:r>
              <a:rPr lang="pt-BR" sz="4500" b="1" dirty="0"/>
              <a:t> </a:t>
            </a:r>
            <a:r>
              <a:rPr lang="pt-BR" sz="4500" dirty="0"/>
              <a:t>(50%) </a:t>
            </a:r>
            <a:r>
              <a:rPr lang="pt-BR" sz="4500" b="1" dirty="0"/>
              <a:t>ou </a:t>
            </a:r>
            <a:r>
              <a:rPr lang="pt-BR" sz="4500" b="1" i="1" dirty="0"/>
              <a:t>CDK4</a:t>
            </a:r>
            <a:r>
              <a:rPr lang="pt-BR" sz="4500" b="1" dirty="0"/>
              <a:t> </a:t>
            </a:r>
            <a:r>
              <a:rPr lang="pt-BR" sz="4500" dirty="0"/>
              <a:t>(40%)</a:t>
            </a:r>
          </a:p>
          <a:p>
            <a:pPr marL="0" indent="0">
              <a:buNone/>
            </a:pPr>
            <a:r>
              <a:rPr lang="pt-BR" sz="4500" dirty="0"/>
              <a:t>   </a:t>
            </a:r>
            <a:r>
              <a:rPr lang="pt-BR" sz="4500" b="1" dirty="0"/>
              <a:t>deleção </a:t>
            </a:r>
            <a:r>
              <a:rPr lang="pt-BR" sz="4500" b="1" dirty="0" err="1"/>
              <a:t>homozigótica</a:t>
            </a:r>
            <a:r>
              <a:rPr lang="pt-BR" sz="4500" b="1" dirty="0"/>
              <a:t> </a:t>
            </a:r>
            <a:r>
              <a:rPr lang="pt-BR" sz="4500" b="1" i="1" dirty="0"/>
              <a:t>CDKN2A/B</a:t>
            </a:r>
            <a:r>
              <a:rPr lang="pt-BR" sz="4500" b="1" dirty="0"/>
              <a:t> </a:t>
            </a:r>
            <a:r>
              <a:rPr lang="pt-BR" sz="4500" dirty="0"/>
              <a:t>(45%)</a:t>
            </a:r>
          </a:p>
          <a:p>
            <a:pPr marL="0" indent="0">
              <a:buNone/>
            </a:pPr>
            <a:endParaRPr lang="pt-BR" sz="4500" dirty="0"/>
          </a:p>
          <a:p>
            <a:pPr marL="0" indent="0">
              <a:buNone/>
            </a:pPr>
            <a:r>
              <a:rPr lang="pt-BR" sz="4500" dirty="0"/>
              <a:t> genes “poupados” – </a:t>
            </a:r>
            <a:r>
              <a:rPr lang="pt-BR" sz="4500" i="1" dirty="0"/>
              <a:t>EGFR*, ACVR1, H3, IDH2, SMARCB1 </a:t>
            </a:r>
            <a:r>
              <a:rPr lang="pt-BR" sz="4500" dirty="0"/>
              <a:t>e</a:t>
            </a:r>
            <a:r>
              <a:rPr lang="pt-BR" sz="4500" i="1" dirty="0"/>
              <a:t> TERT</a:t>
            </a:r>
          </a:p>
          <a:p>
            <a:pPr marL="0" indent="0">
              <a:buNone/>
            </a:pPr>
            <a:r>
              <a:rPr lang="pt-BR" sz="4500" dirty="0"/>
              <a:t>        </a:t>
            </a:r>
            <a:r>
              <a:rPr lang="pt-BR" sz="4500" i="1" dirty="0"/>
              <a:t>IDH1</a:t>
            </a:r>
            <a:r>
              <a:rPr lang="pt-BR" sz="4500" dirty="0"/>
              <a:t> – ~ 2% </a:t>
            </a:r>
          </a:p>
          <a:p>
            <a:pPr marL="0" indent="0">
              <a:buNone/>
            </a:pPr>
            <a:endParaRPr lang="pt-BR" sz="4500" dirty="0"/>
          </a:p>
          <a:p>
            <a:pPr marL="0" indent="0">
              <a:buNone/>
            </a:pPr>
            <a:r>
              <a:rPr lang="pt-BR" sz="3600" dirty="0"/>
              <a:t>* não amplificação</a:t>
            </a:r>
          </a:p>
          <a:p>
            <a:pPr marL="0" indent="0">
              <a:buNone/>
            </a:pPr>
            <a:r>
              <a:rPr lang="pt-BR" sz="4500" dirty="0"/>
              <a:t> 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5BE204-7521-19FC-0336-A60FA0FBAB71}"/>
              </a:ext>
            </a:extLst>
          </p:cNvPr>
          <p:cNvSpPr txBox="1"/>
          <p:nvPr/>
        </p:nvSpPr>
        <p:spPr>
          <a:xfrm>
            <a:off x="10323438" y="6520069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(PMID: 34859225)</a:t>
            </a:r>
          </a:p>
        </p:txBody>
      </p:sp>
    </p:spTree>
    <p:extLst>
      <p:ext uri="{BB962C8B-B14F-4D97-AF65-F5344CB8AC3E}">
        <p14:creationId xmlns:p14="http://schemas.microsoft.com/office/powerpoint/2010/main" val="1623028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9B953D-A505-41EC-B345-3C7E9893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9190"/>
            <a:ext cx="10515600" cy="57281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000" b="1" dirty="0" err="1"/>
              <a:t>temozolamida</a:t>
            </a:r>
            <a:r>
              <a:rPr lang="pt-BR" sz="3000" b="1" dirty="0"/>
              <a:t>?</a:t>
            </a:r>
          </a:p>
          <a:p>
            <a:pPr marL="0" indent="0">
              <a:buNone/>
            </a:pPr>
            <a:r>
              <a:rPr lang="pt-BR" sz="3000" dirty="0"/>
              <a:t>    </a:t>
            </a:r>
            <a:r>
              <a:rPr lang="pt-BR" sz="2400" dirty="0"/>
              <a:t>agressão ao DNA (química - </a:t>
            </a:r>
            <a:r>
              <a:rPr lang="pt-BR" sz="2400" dirty="0" err="1"/>
              <a:t>alquilante</a:t>
            </a:r>
            <a:r>
              <a:rPr lang="pt-BR" sz="2400" dirty="0"/>
              <a:t>) &gt; aumento do número de </a:t>
            </a:r>
            <a:r>
              <a:rPr lang="pt-BR" sz="2400" b="1" dirty="0"/>
              <a:t>G:C &gt; A:T </a:t>
            </a:r>
            <a:r>
              <a:rPr lang="pt-BR" sz="2400" dirty="0"/>
              <a:t>(“assinatura”), principalmente se sem mecanismo de reparo eficiente (promotor </a:t>
            </a:r>
            <a:r>
              <a:rPr lang="pt-BR" sz="2400" i="1" dirty="0"/>
              <a:t>MGMT</a:t>
            </a:r>
            <a:r>
              <a:rPr lang="pt-BR" sz="2400" dirty="0"/>
              <a:t> </a:t>
            </a:r>
            <a:r>
              <a:rPr lang="pt-BR" sz="2400" dirty="0" err="1"/>
              <a:t>metilado</a:t>
            </a:r>
            <a:r>
              <a:rPr lang="pt-BR" sz="2400" dirty="0"/>
              <a:t>) - sítios não-</a:t>
            </a:r>
            <a:r>
              <a:rPr lang="pt-BR" sz="2400" dirty="0" err="1"/>
              <a:t>CpG</a:t>
            </a:r>
            <a:r>
              <a:rPr lang="pt-BR" sz="2400" dirty="0"/>
              <a:t> &gt; sítios </a:t>
            </a:r>
            <a:r>
              <a:rPr lang="pt-BR" sz="2400" dirty="0" err="1"/>
              <a:t>CpG</a:t>
            </a:r>
            <a:endParaRPr lang="pt-BR" sz="2400" dirty="0"/>
          </a:p>
          <a:p>
            <a:pPr marL="0" indent="0">
              <a:buNone/>
            </a:pPr>
            <a:r>
              <a:rPr lang="pt-BR" sz="3000" dirty="0"/>
              <a:t>    </a:t>
            </a:r>
            <a:r>
              <a:rPr lang="pt-BR" dirty="0"/>
              <a:t>citotoxicidade x mutagenicidade &gt; </a:t>
            </a:r>
            <a:r>
              <a:rPr lang="pt-BR" b="1" dirty="0"/>
              <a:t>acúmulos progressivos de lesões no DNA das células neoplásicas viáveis persistentes</a:t>
            </a:r>
          </a:p>
          <a:p>
            <a:pPr marL="0" indent="0">
              <a:buNone/>
            </a:pPr>
            <a:r>
              <a:rPr lang="pt-BR" dirty="0"/>
              <a:t>     </a:t>
            </a:r>
            <a:r>
              <a:rPr lang="pt-BR" b="1" dirty="0"/>
              <a:t>alterações em genes </a:t>
            </a:r>
            <a:r>
              <a:rPr lang="pt-BR" b="1" i="1" dirty="0"/>
              <a:t>TP53</a:t>
            </a:r>
            <a:r>
              <a:rPr lang="pt-BR" b="1" dirty="0"/>
              <a:t>, </a:t>
            </a:r>
            <a:r>
              <a:rPr lang="pt-BR" b="1" i="1" dirty="0"/>
              <a:t>RB</a:t>
            </a:r>
            <a:r>
              <a:rPr lang="pt-BR" b="1" dirty="0"/>
              <a:t>, </a:t>
            </a:r>
            <a:r>
              <a:rPr lang="pt-BR" b="1" i="1" dirty="0"/>
              <a:t>MYC</a:t>
            </a:r>
            <a:r>
              <a:rPr lang="pt-BR" dirty="0"/>
              <a:t> e via </a:t>
            </a:r>
            <a:r>
              <a:rPr lang="pt-BR" b="1" dirty="0"/>
              <a:t>PI3K/</a:t>
            </a:r>
            <a:r>
              <a:rPr lang="pt-BR" b="1" dirty="0" err="1"/>
              <a:t>Akt</a:t>
            </a:r>
            <a:r>
              <a:rPr lang="pt-BR" b="1" dirty="0"/>
              <a:t>/</a:t>
            </a:r>
            <a:r>
              <a:rPr lang="pt-BR" b="1" dirty="0" err="1"/>
              <a:t>mTor</a:t>
            </a:r>
            <a:endParaRPr lang="pt-BR" b="1" dirty="0"/>
          </a:p>
          <a:p>
            <a:pPr marL="0" indent="0">
              <a:buNone/>
            </a:pPr>
            <a:r>
              <a:rPr lang="pt-BR" sz="3000" dirty="0"/>
              <a:t>     </a:t>
            </a:r>
            <a:r>
              <a:rPr lang="pt-BR" sz="2400" b="1" dirty="0"/>
              <a:t>variantes </a:t>
            </a:r>
            <a:r>
              <a:rPr lang="pt-BR" sz="2400" b="1" dirty="0" err="1"/>
              <a:t>inativadoras</a:t>
            </a:r>
            <a:r>
              <a:rPr lang="pt-BR" sz="2400" b="1" dirty="0"/>
              <a:t> genes MMR (gene </a:t>
            </a:r>
            <a:r>
              <a:rPr lang="pt-BR" sz="2400" b="1" i="1" dirty="0"/>
              <a:t>MSH6</a:t>
            </a:r>
            <a:r>
              <a:rPr lang="pt-BR" sz="2400" b="1" dirty="0"/>
              <a:t>) &gt; fenótipo </a:t>
            </a:r>
            <a:r>
              <a:rPr lang="pt-BR" sz="2400" b="1" dirty="0" err="1"/>
              <a:t>hipermutado</a:t>
            </a:r>
            <a:r>
              <a:rPr lang="pt-BR" sz="2400" b="1" dirty="0"/>
              <a:t> </a:t>
            </a:r>
            <a:r>
              <a:rPr lang="pt-BR" sz="2400" dirty="0"/>
              <a:t>(incremento dramático na quantidade de variantes), o qual contribui para progressão, recidivas, redução da sobrevida global e resistência à terapia </a:t>
            </a:r>
            <a:r>
              <a:rPr lang="pt-BR" sz="2400" dirty="0" err="1"/>
              <a:t>alquilante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 </a:t>
            </a:r>
          </a:p>
          <a:p>
            <a:pPr marL="0" indent="0">
              <a:buNone/>
            </a:pPr>
            <a:r>
              <a:rPr lang="pt-BR" b="1" dirty="0"/>
              <a:t>tempo de latência: muito variável </a:t>
            </a:r>
            <a:r>
              <a:rPr lang="pt-BR" dirty="0"/>
              <a:t>(2 – 10 anos)</a:t>
            </a:r>
          </a:p>
          <a:p>
            <a:pPr marL="0" indent="0">
              <a:buNone/>
            </a:pPr>
            <a:r>
              <a:rPr lang="pt-BR" b="1" dirty="0"/>
              <a:t>frequência (</a:t>
            </a:r>
            <a:r>
              <a:rPr lang="pt-BR" b="1" dirty="0" err="1"/>
              <a:t>hipermutação</a:t>
            </a:r>
            <a:r>
              <a:rPr lang="pt-BR" b="1" dirty="0"/>
              <a:t>): muito variável </a:t>
            </a:r>
            <a:r>
              <a:rPr lang="pt-BR" dirty="0"/>
              <a:t>(15 – 75%)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104195-B458-273D-AEE8-45332E0BEC42}"/>
              </a:ext>
            </a:extLst>
          </p:cNvPr>
          <p:cNvSpPr txBox="1"/>
          <p:nvPr/>
        </p:nvSpPr>
        <p:spPr>
          <a:xfrm>
            <a:off x="9953887" y="6188767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(PMID: 19584161,</a:t>
            </a:r>
          </a:p>
          <a:p>
            <a:r>
              <a:rPr lang="pt-BR" dirty="0"/>
              <a:t>29452419, 33823014)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B4A95D-64B5-0451-E152-7DF6401DB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" y="699190"/>
            <a:ext cx="10628243" cy="42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AF5538-8686-5914-D8AA-E69A72862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0" y="3215901"/>
            <a:ext cx="11334440" cy="30455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76968E7-2930-3BD1-971A-473436F0D90D}"/>
              </a:ext>
            </a:extLst>
          </p:cNvPr>
          <p:cNvSpPr txBox="1"/>
          <p:nvPr/>
        </p:nvSpPr>
        <p:spPr>
          <a:xfrm>
            <a:off x="463826" y="1603513"/>
            <a:ext cx="1159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tumoração com realce heterogêneo </a:t>
            </a:r>
            <a:r>
              <a:rPr lang="pt-BR" sz="2400" dirty="0"/>
              <a:t>em região mesial mais profunda de </a:t>
            </a:r>
            <a:r>
              <a:rPr lang="pt-BR" sz="2400" b="1" dirty="0"/>
              <a:t>lobo temporal esquerdo</a:t>
            </a:r>
            <a:r>
              <a:rPr lang="pt-BR" sz="2400" dirty="0"/>
              <a:t> (</a:t>
            </a:r>
            <a:r>
              <a:rPr lang="pt-BR" sz="2400" b="1" dirty="0"/>
              <a:t>3,4 x 2,9 x 2,9cm </a:t>
            </a:r>
            <a:r>
              <a:rPr lang="pt-BR" sz="2400" dirty="0"/>
              <a:t>nos maiores eixos), com componente </a:t>
            </a:r>
            <a:r>
              <a:rPr lang="pt-BR" sz="2400" dirty="0" err="1"/>
              <a:t>lesional</a:t>
            </a:r>
            <a:r>
              <a:rPr lang="pt-BR" sz="2400" dirty="0"/>
              <a:t> </a:t>
            </a:r>
            <a:r>
              <a:rPr lang="pt-BR" sz="2400" b="1" dirty="0" err="1"/>
              <a:t>infiltrativo</a:t>
            </a:r>
            <a:r>
              <a:rPr lang="pt-BR" sz="2400" b="1" dirty="0"/>
              <a:t> em região </a:t>
            </a:r>
            <a:r>
              <a:rPr lang="pt-BR" sz="2400" b="1" dirty="0" err="1"/>
              <a:t>hipocampal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00070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CB0C9C6-F216-47C6-8E1A-BAF0DC303BB3}"/>
              </a:ext>
            </a:extLst>
          </p:cNvPr>
          <p:cNvSpPr txBox="1">
            <a:spLocks/>
          </p:cNvSpPr>
          <p:nvPr/>
        </p:nvSpPr>
        <p:spPr>
          <a:xfrm>
            <a:off x="626166" y="105686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err="1"/>
              <a:t>oligodendroglioma</a:t>
            </a:r>
            <a:r>
              <a:rPr lang="pt-BR" b="1" dirty="0"/>
              <a:t> recidivado pós-</a:t>
            </a:r>
            <a:r>
              <a:rPr lang="pt-BR" b="1" dirty="0" err="1"/>
              <a:t>temozolamida</a:t>
            </a:r>
            <a:endParaRPr lang="pt-B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      frequente </a:t>
            </a:r>
            <a:r>
              <a:rPr lang="pt-BR" dirty="0" err="1"/>
              <a:t>dissomia</a:t>
            </a:r>
            <a:r>
              <a:rPr lang="pt-BR" dirty="0"/>
              <a:t> </a:t>
            </a:r>
            <a:r>
              <a:rPr lang="pt-BR" dirty="0" err="1"/>
              <a:t>uniparental</a:t>
            </a:r>
            <a:r>
              <a:rPr lang="pt-BR" dirty="0"/>
              <a:t> </a:t>
            </a:r>
            <a:r>
              <a:rPr lang="pt-BR" sz="2400" dirty="0"/>
              <a:t>(perda de heterozigose, </a:t>
            </a:r>
            <a:r>
              <a:rPr lang="pt-BR" sz="2400" i="1" dirty="0"/>
              <a:t>copy </a:t>
            </a:r>
            <a:r>
              <a:rPr lang="pt-BR" sz="2400" i="1" dirty="0" err="1"/>
              <a:t>number</a:t>
            </a:r>
            <a:r>
              <a:rPr lang="pt-BR" sz="2400" i="1" dirty="0"/>
              <a:t> neutral </a:t>
            </a:r>
            <a:r>
              <a:rPr lang="pt-BR" sz="2400" dirty="0"/>
              <a:t>– 2 cópias porém da mesma região/alelo)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      </a:t>
            </a:r>
            <a:r>
              <a:rPr lang="pt-BR" dirty="0" err="1"/>
              <a:t>codeleção</a:t>
            </a:r>
            <a:r>
              <a:rPr lang="pt-BR" dirty="0"/>
              <a:t> 1p e 19q presente, porém desbalanceada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      </a:t>
            </a:r>
            <a:r>
              <a:rPr lang="pt-BR" b="1" dirty="0"/>
              <a:t>mutação</a:t>
            </a:r>
            <a:r>
              <a:rPr lang="pt-BR" dirty="0"/>
              <a:t> </a:t>
            </a:r>
            <a:r>
              <a:rPr lang="pt-BR" b="1" i="1" dirty="0"/>
              <a:t>TP53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i="1" dirty="0"/>
              <a:t>      </a:t>
            </a:r>
            <a:r>
              <a:rPr lang="pt-BR" dirty="0"/>
              <a:t>sem perfil </a:t>
            </a:r>
            <a:r>
              <a:rPr lang="pt-BR" dirty="0" err="1"/>
              <a:t>hipermutado</a:t>
            </a:r>
            <a:r>
              <a:rPr lang="pt-BR" dirty="0"/>
              <a:t> (</a:t>
            </a:r>
            <a:r>
              <a:rPr lang="pt-BR" dirty="0" err="1"/>
              <a:t>astrocitoma</a:t>
            </a:r>
            <a:r>
              <a:rPr lang="pt-BR" dirty="0"/>
              <a:t> &gt;&gt;&gt;&gt; </a:t>
            </a:r>
            <a:r>
              <a:rPr lang="pt-BR" dirty="0" err="1"/>
              <a:t>oligodendroglioma</a:t>
            </a:r>
            <a:r>
              <a:rPr lang="pt-BR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      </a:t>
            </a:r>
            <a:r>
              <a:rPr lang="pt-BR" b="1" dirty="0"/>
              <a:t>achado raro, porém possível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2B7624-ED9B-F279-ABBA-714CC31085F2}"/>
              </a:ext>
            </a:extLst>
          </p:cNvPr>
          <p:cNvSpPr txBox="1"/>
          <p:nvPr/>
        </p:nvSpPr>
        <p:spPr>
          <a:xfrm>
            <a:off x="10301051" y="6263382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(PMID: 32785787,</a:t>
            </a:r>
          </a:p>
          <a:p>
            <a:r>
              <a:rPr lang="pt-BR" dirty="0"/>
              <a:t>34967922)</a:t>
            </a:r>
          </a:p>
        </p:txBody>
      </p:sp>
    </p:spTree>
    <p:extLst>
      <p:ext uri="{BB962C8B-B14F-4D97-AF65-F5344CB8AC3E}">
        <p14:creationId xmlns:p14="http://schemas.microsoft.com/office/powerpoint/2010/main" val="3062424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DDC433-4B21-4A66-8781-42958553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787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perfil de </a:t>
            </a:r>
            <a:r>
              <a:rPr lang="pt-BR" b="1" dirty="0" err="1"/>
              <a:t>metilação</a:t>
            </a:r>
            <a:endParaRPr lang="pt-BR" b="1" dirty="0"/>
          </a:p>
          <a:p>
            <a:pPr marL="0" indent="0">
              <a:buNone/>
            </a:pPr>
            <a:r>
              <a:rPr lang="pt-BR" b="1" dirty="0"/>
              <a:t>classe de </a:t>
            </a:r>
            <a:r>
              <a:rPr lang="pt-BR" b="1" dirty="0" err="1"/>
              <a:t>metilação</a:t>
            </a:r>
            <a:r>
              <a:rPr lang="pt-BR" b="1" dirty="0"/>
              <a:t>: Glioma difuso, </a:t>
            </a:r>
            <a:r>
              <a:rPr lang="pt-BR" b="1" dirty="0" err="1"/>
              <a:t>IDHmt</a:t>
            </a:r>
            <a:r>
              <a:rPr lang="pt-BR" b="1" dirty="0"/>
              <a:t> </a:t>
            </a:r>
            <a:r>
              <a:rPr lang="pt-BR" dirty="0"/>
              <a:t>(escore calibrado – 0.95)</a:t>
            </a:r>
          </a:p>
          <a:p>
            <a:pPr marL="0" indent="0">
              <a:buNone/>
            </a:pPr>
            <a:r>
              <a:rPr lang="pt-BR" sz="2600" b="1" dirty="0"/>
              <a:t>subclasse de </a:t>
            </a:r>
            <a:r>
              <a:rPr lang="pt-BR" sz="2600" b="1" dirty="0" err="1"/>
              <a:t>metilação</a:t>
            </a:r>
            <a:r>
              <a:rPr lang="pt-BR" sz="2600" b="1" dirty="0"/>
              <a:t>: </a:t>
            </a:r>
            <a:r>
              <a:rPr lang="pt-BR" sz="2600" b="1" dirty="0" err="1"/>
              <a:t>Astrocitoma</a:t>
            </a:r>
            <a:r>
              <a:rPr lang="pt-BR" sz="2600" b="1" dirty="0"/>
              <a:t>, </a:t>
            </a:r>
            <a:r>
              <a:rPr lang="pt-BR" sz="2600" b="1" dirty="0" err="1"/>
              <a:t>IDHmt</a:t>
            </a:r>
            <a:r>
              <a:rPr lang="pt-BR" sz="2600" b="1" dirty="0"/>
              <a:t>, de alto grau </a:t>
            </a:r>
            <a:r>
              <a:rPr lang="pt-BR" sz="2600" dirty="0"/>
              <a:t>(escore calibrado – 0.85)</a:t>
            </a:r>
          </a:p>
          <a:p>
            <a:pPr marL="0" indent="0">
              <a:buNone/>
            </a:pPr>
            <a:r>
              <a:rPr lang="pt-BR" dirty="0"/>
              <a:t>     </a:t>
            </a:r>
            <a:r>
              <a:rPr lang="pt-BR" sz="2400" dirty="0"/>
              <a:t>deleção hemizigótica (não-</a:t>
            </a:r>
            <a:r>
              <a:rPr lang="pt-BR" sz="2400" dirty="0" err="1"/>
              <a:t>homozigótica</a:t>
            </a:r>
            <a:r>
              <a:rPr lang="pt-BR" sz="2400" dirty="0"/>
              <a:t>) de </a:t>
            </a:r>
            <a:r>
              <a:rPr lang="pt-BR" sz="2400" i="1" dirty="0"/>
              <a:t>CDKN2A/B</a:t>
            </a:r>
          </a:p>
          <a:p>
            <a:pPr marL="0" indent="0">
              <a:buNone/>
            </a:pPr>
            <a:r>
              <a:rPr lang="pt-BR" sz="2400" dirty="0"/>
              <a:t>      </a:t>
            </a:r>
            <a:r>
              <a:rPr lang="pt-BR" sz="2400" b="1" dirty="0" err="1"/>
              <a:t>codeleção</a:t>
            </a:r>
            <a:r>
              <a:rPr lang="pt-BR" sz="2400" b="1" dirty="0"/>
              <a:t> 1p e 19q (perda completa de ambos os braços)</a:t>
            </a:r>
          </a:p>
          <a:p>
            <a:pPr marL="0" indent="0">
              <a:buNone/>
            </a:pPr>
            <a:r>
              <a:rPr lang="pt-BR" sz="2400" dirty="0"/>
              <a:t>      ganhos 1q e 19p</a:t>
            </a:r>
          </a:p>
          <a:p>
            <a:pPr marL="0" indent="0">
              <a:buNone/>
            </a:pPr>
            <a:r>
              <a:rPr lang="pt-BR" sz="2400" dirty="0"/>
              <a:t>      perdas 3p, 8q, 9p, 18 e 19q</a:t>
            </a:r>
          </a:p>
          <a:p>
            <a:pPr marL="0" indent="0">
              <a:buNone/>
            </a:pPr>
            <a:r>
              <a:rPr lang="pt-BR" sz="2400" dirty="0"/>
              <a:t>      </a:t>
            </a:r>
            <a:r>
              <a:rPr lang="pt-BR" sz="2400" b="1" dirty="0"/>
              <a:t>promotor </a:t>
            </a:r>
            <a:r>
              <a:rPr lang="pt-BR" sz="2400" b="1" i="1" dirty="0"/>
              <a:t>MGMT</a:t>
            </a:r>
            <a:r>
              <a:rPr lang="pt-BR" sz="2400" b="1" dirty="0"/>
              <a:t> </a:t>
            </a:r>
            <a:r>
              <a:rPr lang="pt-BR" sz="2400" b="1" dirty="0" err="1"/>
              <a:t>metilado</a:t>
            </a:r>
            <a:endParaRPr lang="pt-BR" sz="24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3FF58F-8A3C-F996-6571-AFE77C16104E}"/>
              </a:ext>
            </a:extLst>
          </p:cNvPr>
          <p:cNvSpPr txBox="1"/>
          <p:nvPr/>
        </p:nvSpPr>
        <p:spPr>
          <a:xfrm>
            <a:off x="347867" y="5379374"/>
            <a:ext cx="11840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Methylation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Class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Description</a:t>
            </a:r>
            <a:endParaRPr lang="pt-BR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The </a:t>
            </a:r>
            <a:r>
              <a:rPr lang="pt-BR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methylation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class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“IDH glioma, </a:t>
            </a:r>
            <a:r>
              <a:rPr lang="pt-BR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subclass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high grade </a:t>
            </a:r>
            <a:r>
              <a:rPr lang="pt-BR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astrocytoma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” ... 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Complete 1p/19q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codeletion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is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not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compatible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with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“IDH glioma,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subclass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high grade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astrocytoma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”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and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if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present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should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lead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to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diagnosis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of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an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“IDH glioma,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subclass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1p/19q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codeleted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oligodendroglioma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3661571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9976760-96BD-82F1-6C2C-F098A1BBB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3" y="874644"/>
            <a:ext cx="11888314" cy="53273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14B7251-D682-98C0-923A-A11E974B68D0}"/>
              </a:ext>
            </a:extLst>
          </p:cNvPr>
          <p:cNvSpPr txBox="1"/>
          <p:nvPr/>
        </p:nvSpPr>
        <p:spPr>
          <a:xfrm>
            <a:off x="530087" y="5857461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1p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3E67570-9281-3AB9-4BA7-454958D788FD}"/>
              </a:ext>
            </a:extLst>
          </p:cNvPr>
          <p:cNvSpPr txBox="1"/>
          <p:nvPr/>
        </p:nvSpPr>
        <p:spPr>
          <a:xfrm>
            <a:off x="10720621" y="5930347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19q</a:t>
            </a:r>
          </a:p>
        </p:txBody>
      </p:sp>
    </p:spTree>
    <p:extLst>
      <p:ext uri="{BB962C8B-B14F-4D97-AF65-F5344CB8AC3E}">
        <p14:creationId xmlns:p14="http://schemas.microsoft.com/office/powerpoint/2010/main" val="2463008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17DC54C-AEB9-4BD3-BAF4-7DD1481D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DIAGNÓSTICO INTEGRADO </a:t>
            </a:r>
            <a:r>
              <a:rPr lang="pt-BR" dirty="0"/>
              <a:t>(aspectos morfológicos (HE), </a:t>
            </a:r>
            <a:r>
              <a:rPr lang="pt-BR" dirty="0" err="1"/>
              <a:t>imunofenotípicos</a:t>
            </a:r>
            <a:r>
              <a:rPr lang="pt-BR" dirty="0"/>
              <a:t> (IHQ) e moleculares (Metil))</a:t>
            </a:r>
          </a:p>
          <a:p>
            <a:pPr marL="0" indent="0">
              <a:buNone/>
            </a:pPr>
            <a:r>
              <a:rPr lang="pt-BR" b="1" dirty="0"/>
              <a:t>Glioma de alto grau, </a:t>
            </a:r>
            <a:r>
              <a:rPr lang="pt-BR" b="1" dirty="0" err="1"/>
              <a:t>IDHmt</a:t>
            </a:r>
            <a:r>
              <a:rPr lang="pt-BR" b="1" dirty="0"/>
              <a:t> </a:t>
            </a:r>
            <a:r>
              <a:rPr lang="pt-BR" sz="2000" dirty="0"/>
              <a:t>(canônica – R132H)</a:t>
            </a:r>
            <a:r>
              <a:rPr lang="pt-BR" b="1" dirty="0"/>
              <a:t>, com características</a:t>
            </a:r>
            <a:r>
              <a:rPr lang="pt-BR" dirty="0"/>
              <a:t> (morfológicas, imuno-histoquímicas e moleculares) </a:t>
            </a:r>
            <a:r>
              <a:rPr lang="pt-BR" b="1" dirty="0"/>
              <a:t>híbridas entre </a:t>
            </a:r>
            <a:r>
              <a:rPr lang="pt-BR" b="1" dirty="0" err="1"/>
              <a:t>oligodendroglioma</a:t>
            </a:r>
            <a:r>
              <a:rPr lang="pt-BR" b="1" dirty="0"/>
              <a:t> e </a:t>
            </a:r>
            <a:r>
              <a:rPr lang="pt-BR" b="1" dirty="0" err="1"/>
              <a:t>astrocitoma</a:t>
            </a:r>
            <a:r>
              <a:rPr lang="pt-BR" b="1" dirty="0"/>
              <a:t>, grau 4           </a:t>
            </a:r>
          </a:p>
        </p:txBody>
      </p:sp>
    </p:spTree>
    <p:extLst>
      <p:ext uri="{BB962C8B-B14F-4D97-AF65-F5344CB8AC3E}">
        <p14:creationId xmlns:p14="http://schemas.microsoft.com/office/powerpoint/2010/main" val="1705770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5722FBA-86C5-EA66-5D0F-513ACFDB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3" y="1176558"/>
            <a:ext cx="11336401" cy="46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16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6DB6C9-9C31-48B6-A91F-21DD8FA4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3" y="7654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plasticidade </a:t>
            </a:r>
          </a:p>
          <a:p>
            <a:pPr marL="0" indent="0">
              <a:buNone/>
            </a:pPr>
            <a:r>
              <a:rPr lang="pt-BR" b="1" dirty="0"/>
              <a:t>     capacidade adaptativa ao meio </a:t>
            </a:r>
          </a:p>
          <a:p>
            <a:pPr marL="0" indent="0">
              <a:buNone/>
            </a:pPr>
            <a:r>
              <a:rPr lang="pt-BR" dirty="0"/>
              <a:t>         - mecanismos </a:t>
            </a:r>
            <a:r>
              <a:rPr lang="pt-BR" b="1" dirty="0"/>
              <a:t>genéticos</a:t>
            </a:r>
            <a:r>
              <a:rPr lang="pt-BR" dirty="0"/>
              <a:t> de resistência</a:t>
            </a:r>
          </a:p>
          <a:p>
            <a:pPr marL="0" indent="0">
              <a:buNone/>
            </a:pPr>
            <a:r>
              <a:rPr lang="pt-BR" dirty="0"/>
              <a:t>         - mecanismos </a:t>
            </a:r>
            <a:r>
              <a:rPr lang="pt-BR" b="1" dirty="0"/>
              <a:t>epigenéticos</a:t>
            </a:r>
            <a:r>
              <a:rPr lang="pt-BR" dirty="0"/>
              <a:t> de resistência &gt; modificação fenotípica</a:t>
            </a:r>
          </a:p>
          <a:p>
            <a:pPr marL="0" indent="0">
              <a:buNone/>
            </a:pPr>
            <a:r>
              <a:rPr lang="pt-BR" sz="2000" dirty="0"/>
              <a:t>              </a:t>
            </a:r>
            <a:r>
              <a:rPr lang="pt-BR" sz="2000" dirty="0" err="1"/>
              <a:t>eg</a:t>
            </a:r>
            <a:r>
              <a:rPr lang="pt-BR" sz="2000" dirty="0"/>
              <a:t>. carcinoma </a:t>
            </a:r>
            <a:r>
              <a:rPr lang="pt-BR" sz="2000" dirty="0" err="1"/>
              <a:t>endometrioide</a:t>
            </a:r>
            <a:r>
              <a:rPr lang="pt-BR" sz="2000" dirty="0"/>
              <a:t> com componente YST-símile</a:t>
            </a:r>
          </a:p>
          <a:p>
            <a:pPr marL="0" indent="0">
              <a:buNone/>
            </a:pPr>
            <a:r>
              <a:rPr lang="pt-BR" sz="2000" dirty="0"/>
              <a:t>                    carcinoma BAF (SWI-SNF)-deficiente &gt; fenótipo </a:t>
            </a:r>
            <a:r>
              <a:rPr lang="pt-BR" sz="2000" dirty="0" err="1"/>
              <a:t>rabdoide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                    </a:t>
            </a:r>
            <a:r>
              <a:rPr lang="pt-BR" sz="2000" dirty="0" err="1"/>
              <a:t>carcinossarcomas</a:t>
            </a:r>
            <a:r>
              <a:rPr lang="pt-BR" sz="2000" dirty="0"/>
              <a:t> &gt; </a:t>
            </a:r>
            <a:r>
              <a:rPr lang="pt-BR" sz="2000" dirty="0" err="1"/>
              <a:t>gliossarcomas</a:t>
            </a:r>
            <a:r>
              <a:rPr lang="pt-BR" sz="2000" dirty="0"/>
              <a:t> – </a:t>
            </a:r>
            <a:r>
              <a:rPr lang="pt-BR" sz="2000" dirty="0" err="1"/>
              <a:t>ependimossarcomas</a:t>
            </a:r>
            <a:r>
              <a:rPr lang="pt-BR" sz="2000" dirty="0"/>
              <a:t> e </a:t>
            </a:r>
            <a:r>
              <a:rPr lang="pt-BR" sz="2000" dirty="0" err="1"/>
              <a:t>oligossarcomas</a:t>
            </a:r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D089FF-F883-0071-957C-C01726A2B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62" y="1260603"/>
            <a:ext cx="7240599" cy="52793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0F31A17-3783-5AAF-CEA3-CB1D47832ABD}"/>
              </a:ext>
            </a:extLst>
          </p:cNvPr>
          <p:cNvSpPr txBox="1"/>
          <p:nvPr/>
        </p:nvSpPr>
        <p:spPr>
          <a:xfrm>
            <a:off x="10323438" y="6506817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(PMID: 30862050)</a:t>
            </a:r>
          </a:p>
        </p:txBody>
      </p:sp>
    </p:spTree>
    <p:extLst>
      <p:ext uri="{BB962C8B-B14F-4D97-AF65-F5344CB8AC3E}">
        <p14:creationId xmlns:p14="http://schemas.microsoft.com/office/powerpoint/2010/main" val="1085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768C3F5-86D1-D8DB-0BE5-3F255B308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DIAGNÓSTICO INTEGRADO </a:t>
            </a:r>
            <a:r>
              <a:rPr lang="pt-BR" dirty="0"/>
              <a:t>(aspectos morfológicos (HE), </a:t>
            </a:r>
            <a:r>
              <a:rPr lang="pt-BR" dirty="0" err="1"/>
              <a:t>imunofenotípicos</a:t>
            </a:r>
            <a:r>
              <a:rPr lang="pt-BR" dirty="0"/>
              <a:t> (IHQ) e moleculares (Metil))</a:t>
            </a:r>
          </a:p>
          <a:p>
            <a:pPr marL="0" indent="0">
              <a:buNone/>
            </a:pPr>
            <a:r>
              <a:rPr lang="pt-BR" b="1" dirty="0"/>
              <a:t>Glioma de alto grau, </a:t>
            </a:r>
            <a:r>
              <a:rPr lang="pt-BR" b="1" dirty="0" err="1"/>
              <a:t>IDHmt</a:t>
            </a:r>
            <a:r>
              <a:rPr lang="pt-BR" b="1" dirty="0"/>
              <a:t> </a:t>
            </a:r>
            <a:r>
              <a:rPr lang="pt-BR" sz="2000" dirty="0"/>
              <a:t>(canônico – R132H)</a:t>
            </a:r>
            <a:r>
              <a:rPr lang="pt-BR" b="1" dirty="0"/>
              <a:t>, com características</a:t>
            </a:r>
            <a:r>
              <a:rPr lang="pt-BR" dirty="0"/>
              <a:t> (morfológicas, imuno-histoquímicas e moleculares) </a:t>
            </a:r>
            <a:r>
              <a:rPr lang="pt-BR" b="1" dirty="0"/>
              <a:t>híbridas entre </a:t>
            </a:r>
            <a:r>
              <a:rPr lang="pt-BR" b="1" dirty="0" err="1"/>
              <a:t>oligodendroglioma</a:t>
            </a:r>
            <a:r>
              <a:rPr lang="pt-BR" b="1" dirty="0"/>
              <a:t> e </a:t>
            </a:r>
            <a:r>
              <a:rPr lang="pt-BR" b="1" dirty="0" err="1"/>
              <a:t>astrocitoma</a:t>
            </a:r>
            <a:r>
              <a:rPr lang="pt-BR" b="1" dirty="0"/>
              <a:t>, grau 4           </a:t>
            </a:r>
          </a:p>
          <a:p>
            <a:pPr marL="0" indent="0">
              <a:buNone/>
            </a:pPr>
            <a:r>
              <a:rPr lang="pt-BR" dirty="0"/>
              <a:t>                                        </a:t>
            </a:r>
            <a:r>
              <a:rPr lang="pt-BR" sz="2400" dirty="0"/>
              <a:t>transformação</a:t>
            </a:r>
          </a:p>
        </p:txBody>
      </p:sp>
    </p:spTree>
    <p:extLst>
      <p:ext uri="{BB962C8B-B14F-4D97-AF65-F5344CB8AC3E}">
        <p14:creationId xmlns:p14="http://schemas.microsoft.com/office/powerpoint/2010/main" val="3367052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370A1B3-25C1-A816-313E-C31103082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79" y="640637"/>
            <a:ext cx="110088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História clínica</a:t>
            </a:r>
          </a:p>
          <a:p>
            <a:pPr marL="0" indent="0">
              <a:buNone/>
            </a:pPr>
            <a:r>
              <a:rPr lang="pt-BR" b="1" dirty="0"/>
              <a:t>sexo feminino, 57 anos</a:t>
            </a:r>
          </a:p>
          <a:p>
            <a:pPr marL="0" indent="0">
              <a:buNone/>
            </a:pPr>
            <a:r>
              <a:rPr lang="pt-BR" dirty="0"/>
              <a:t>setembro/2005 – crise convulsiva durante a gestação; abordagem – glioma de baixo grau (</a:t>
            </a:r>
            <a:r>
              <a:rPr lang="pt-BR" dirty="0" err="1"/>
              <a:t>oligodendroglioma</a:t>
            </a:r>
            <a:r>
              <a:rPr lang="pt-BR" dirty="0"/>
              <a:t>)</a:t>
            </a:r>
          </a:p>
          <a:p>
            <a:pPr marL="0" indent="0">
              <a:buNone/>
            </a:pPr>
            <a:r>
              <a:rPr lang="pt-BR" dirty="0"/>
              <a:t>                   2014 – </a:t>
            </a:r>
            <a:r>
              <a:rPr lang="pt-BR" dirty="0" err="1"/>
              <a:t>temozolamida</a:t>
            </a:r>
            <a:r>
              <a:rPr lang="pt-BR" dirty="0"/>
              <a:t> </a:t>
            </a:r>
            <a:r>
              <a:rPr lang="pt-BR" sz="2000" dirty="0"/>
              <a:t>(11 ciclos)</a:t>
            </a:r>
          </a:p>
          <a:p>
            <a:pPr marL="0" indent="0">
              <a:buNone/>
            </a:pPr>
            <a:r>
              <a:rPr lang="pt-BR" dirty="0"/>
              <a:t>                   2019/2020 – </a:t>
            </a:r>
            <a:r>
              <a:rPr lang="pt-BR" dirty="0" err="1"/>
              <a:t>temozolamida</a:t>
            </a:r>
            <a:r>
              <a:rPr lang="pt-BR" dirty="0"/>
              <a:t> </a:t>
            </a:r>
            <a:r>
              <a:rPr lang="pt-BR" sz="2000" dirty="0"/>
              <a:t>(5 ciclos)</a:t>
            </a:r>
          </a:p>
          <a:p>
            <a:pPr marL="0" indent="0">
              <a:buNone/>
            </a:pPr>
            <a:r>
              <a:rPr lang="pt-BR" dirty="0"/>
              <a:t>setembro/2021 – </a:t>
            </a:r>
            <a:r>
              <a:rPr lang="pt-BR" dirty="0" err="1"/>
              <a:t>oligodendroglioma</a:t>
            </a:r>
            <a:r>
              <a:rPr lang="pt-BR" dirty="0"/>
              <a:t>, grau 3 </a:t>
            </a:r>
          </a:p>
          <a:p>
            <a:pPr marL="0" indent="0">
              <a:buNone/>
            </a:pPr>
            <a:r>
              <a:rPr lang="pt-BR" dirty="0"/>
              <a:t>novembro/2021 – </a:t>
            </a:r>
            <a:r>
              <a:rPr lang="pt-BR" dirty="0" err="1"/>
              <a:t>temozolamida</a:t>
            </a:r>
            <a:r>
              <a:rPr lang="pt-BR" dirty="0"/>
              <a:t> </a:t>
            </a:r>
            <a:r>
              <a:rPr lang="pt-BR" sz="2000" dirty="0"/>
              <a:t>(10 ciclos)</a:t>
            </a:r>
          </a:p>
          <a:p>
            <a:pPr marL="0" indent="0">
              <a:buNone/>
            </a:pPr>
            <a:r>
              <a:rPr lang="pt-BR" dirty="0"/>
              <a:t>                   2022 – radioterapia </a:t>
            </a:r>
            <a:r>
              <a:rPr lang="pt-BR" sz="2000" dirty="0"/>
              <a:t>(15 x 3.0Gy em áreas captantes; 15 x 2,5Gy nas demais)</a:t>
            </a:r>
          </a:p>
          <a:p>
            <a:pPr marL="0" indent="0">
              <a:buNone/>
            </a:pPr>
            <a:r>
              <a:rPr lang="pt-BR" dirty="0"/>
              <a:t>março/2024 – recidiva </a:t>
            </a:r>
            <a:r>
              <a:rPr lang="pt-BR" dirty="0" err="1"/>
              <a:t>locorregional</a:t>
            </a:r>
            <a:r>
              <a:rPr lang="pt-BR" dirty="0"/>
              <a:t>, submetida a ressecção ampla (</a:t>
            </a:r>
            <a:r>
              <a:rPr lang="pt-BR" i="1" dirty="0" err="1"/>
              <a:t>gross</a:t>
            </a:r>
            <a:r>
              <a:rPr lang="pt-BR" i="1" dirty="0"/>
              <a:t> total</a:t>
            </a:r>
            <a:r>
              <a:rPr lang="pt-BR" dirty="0"/>
              <a:t>) com preservação da funcionalidade</a:t>
            </a:r>
          </a:p>
          <a:p>
            <a:pPr marL="0" indent="0">
              <a:buNone/>
            </a:pPr>
            <a:r>
              <a:rPr lang="pt-BR" dirty="0"/>
              <a:t>                   &gt; </a:t>
            </a:r>
            <a:r>
              <a:rPr lang="pt-BR" b="1" dirty="0"/>
              <a:t>seguimento – observação, acompanhamento periódico a cada 2 meses</a:t>
            </a:r>
          </a:p>
          <a:p>
            <a:pPr marL="0" indent="0">
              <a:buNone/>
            </a:pPr>
            <a:r>
              <a:rPr lang="pt-BR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71807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10D3A-C12D-424E-8183-FA757789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/>
              <a:t>TAKE HOME MESSAGES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90BB6-D42E-4AA8-AA50-8205DBD05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/>
              <a:t>importância da </a:t>
            </a:r>
            <a:r>
              <a:rPr lang="pt-BR" b="1" dirty="0"/>
              <a:t>história clínica completa </a:t>
            </a:r>
            <a:r>
              <a:rPr lang="pt-BR" dirty="0"/>
              <a:t>(mais detalhada possível &gt; telefone)</a:t>
            </a:r>
          </a:p>
          <a:p>
            <a:pPr>
              <a:buFontTx/>
              <a:buChar char="-"/>
            </a:pPr>
            <a:r>
              <a:rPr lang="pt-BR" b="1" dirty="0"/>
              <a:t>avaliação anatomopatológica já traz importantes informações</a:t>
            </a:r>
          </a:p>
          <a:p>
            <a:pPr>
              <a:buFontTx/>
              <a:buChar char="-"/>
            </a:pPr>
            <a:r>
              <a:rPr lang="pt-BR" dirty="0"/>
              <a:t>diagnóstico requer </a:t>
            </a:r>
            <a:r>
              <a:rPr lang="pt-BR" b="1" dirty="0"/>
              <a:t>avaliação integrada dos achados</a:t>
            </a:r>
          </a:p>
          <a:p>
            <a:pPr>
              <a:buFontTx/>
              <a:buChar char="-"/>
            </a:pPr>
            <a:r>
              <a:rPr lang="pt-BR" dirty="0"/>
              <a:t>possibilidade de </a:t>
            </a:r>
            <a:r>
              <a:rPr lang="pt-BR" b="1" dirty="0"/>
              <a:t>alterações fenotípicas e genotípicas na evolução da neoplasia</a:t>
            </a:r>
            <a:r>
              <a:rPr lang="pt-BR" dirty="0"/>
              <a:t> (“cronificação”)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E179AE-64AE-91D0-DEF3-AB42991BE34C}"/>
              </a:ext>
            </a:extLst>
          </p:cNvPr>
          <p:cNvSpPr txBox="1"/>
          <p:nvPr/>
        </p:nvSpPr>
        <p:spPr>
          <a:xfrm>
            <a:off x="838200" y="4651513"/>
            <a:ext cx="4417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- todo dia, um </a:t>
            </a:r>
            <a:r>
              <a:rPr lang="pt-BR" sz="2800" b="1" dirty="0"/>
              <a:t>7 x 1 </a:t>
            </a:r>
            <a:r>
              <a:rPr lang="pt-BR" sz="2800" dirty="0"/>
              <a:t>diferente</a:t>
            </a:r>
          </a:p>
        </p:txBody>
      </p:sp>
    </p:spTree>
    <p:extLst>
      <p:ext uri="{BB962C8B-B14F-4D97-AF65-F5344CB8AC3E}">
        <p14:creationId xmlns:p14="http://schemas.microsoft.com/office/powerpoint/2010/main" val="28914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244A13-A441-3F28-131D-878A13301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313" y="26870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600" b="1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10672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E70B69-FD09-DE2F-192B-599640478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0"/>
            <a:ext cx="12310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BD45C00-19DC-4EE9-DCB6-CD09E87C2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13290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A61A91-C50F-8C44-DA27-36FDE0D7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8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A03EEFE-7FDD-8CAF-334E-79B5004C8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F04C66A-EF95-487A-9951-16A68F3819C8}"/>
              </a:ext>
            </a:extLst>
          </p:cNvPr>
          <p:cNvSpPr txBox="1"/>
          <p:nvPr/>
        </p:nvSpPr>
        <p:spPr>
          <a:xfrm>
            <a:off x="5181601" y="3013501"/>
            <a:ext cx="67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2310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0682A24-55DD-1DDD-D408-4D155C8E9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35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1371</Words>
  <Application>Microsoft Office PowerPoint</Application>
  <PresentationFormat>Widescreen</PresentationFormat>
  <Paragraphs>149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Tema do Office</vt:lpstr>
      <vt:lpstr>SEMINÁRIO de LÂMINAS - Neuropatologia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TAKE HOME MESSAGES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CN</dc:creator>
  <cp:lastModifiedBy>CN PRODUÇÕES</cp:lastModifiedBy>
  <cp:revision>69</cp:revision>
  <dcterms:created xsi:type="dcterms:W3CDTF">2024-05-31T16:52:16Z</dcterms:created>
  <dcterms:modified xsi:type="dcterms:W3CDTF">2024-06-01T16:48:37Z</dcterms:modified>
</cp:coreProperties>
</file>